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4"/>
  </p:sldMasterIdLst>
  <p:notesMasterIdLst>
    <p:notesMasterId r:id="rId96"/>
  </p:notesMasterIdLst>
  <p:sldIdLst>
    <p:sldId id="256" r:id="rId5"/>
    <p:sldId id="280" r:id="rId6"/>
    <p:sldId id="281" r:id="rId7"/>
    <p:sldId id="901" r:id="rId8"/>
    <p:sldId id="283" r:id="rId9"/>
    <p:sldId id="284" r:id="rId10"/>
    <p:sldId id="930" r:id="rId11"/>
    <p:sldId id="544" r:id="rId12"/>
    <p:sldId id="927" r:id="rId13"/>
    <p:sldId id="1880" r:id="rId14"/>
    <p:sldId id="928" r:id="rId15"/>
    <p:sldId id="929" r:id="rId16"/>
    <p:sldId id="1881" r:id="rId17"/>
    <p:sldId id="931" r:id="rId18"/>
    <p:sldId id="1882" r:id="rId19"/>
    <p:sldId id="1883" r:id="rId20"/>
    <p:sldId id="1884" r:id="rId21"/>
    <p:sldId id="1885" r:id="rId22"/>
    <p:sldId id="1886" r:id="rId23"/>
    <p:sldId id="1887" r:id="rId24"/>
    <p:sldId id="342" r:id="rId25"/>
    <p:sldId id="343" r:id="rId26"/>
    <p:sldId id="344" r:id="rId27"/>
    <p:sldId id="345" r:id="rId28"/>
    <p:sldId id="346" r:id="rId29"/>
    <p:sldId id="347" r:id="rId30"/>
    <p:sldId id="353" r:id="rId31"/>
    <p:sldId id="1834" r:id="rId32"/>
    <p:sldId id="1837" r:id="rId33"/>
    <p:sldId id="1838" r:id="rId34"/>
    <p:sldId id="1839" r:id="rId35"/>
    <p:sldId id="1840" r:id="rId36"/>
    <p:sldId id="270" r:id="rId37"/>
    <p:sldId id="1841" r:id="rId38"/>
    <p:sldId id="1842" r:id="rId39"/>
    <p:sldId id="1843" r:id="rId40"/>
    <p:sldId id="1844" r:id="rId41"/>
    <p:sldId id="493" r:id="rId42"/>
    <p:sldId id="277" r:id="rId43"/>
    <p:sldId id="278" r:id="rId44"/>
    <p:sldId id="1845" r:id="rId45"/>
    <p:sldId id="1846" r:id="rId46"/>
    <p:sldId id="1847" r:id="rId47"/>
    <p:sldId id="1848" r:id="rId48"/>
    <p:sldId id="1849" r:id="rId49"/>
    <p:sldId id="1850" r:id="rId50"/>
    <p:sldId id="1851" r:id="rId51"/>
    <p:sldId id="1852" r:id="rId52"/>
    <p:sldId id="1853" r:id="rId53"/>
    <p:sldId id="288" r:id="rId54"/>
    <p:sldId id="1854" r:id="rId55"/>
    <p:sldId id="290" r:id="rId56"/>
    <p:sldId id="291" r:id="rId57"/>
    <p:sldId id="1855" r:id="rId58"/>
    <p:sldId id="1856" r:id="rId59"/>
    <p:sldId id="1857" r:id="rId60"/>
    <p:sldId id="295" r:id="rId61"/>
    <p:sldId id="296" r:id="rId62"/>
    <p:sldId id="297" r:id="rId63"/>
    <p:sldId id="1858" r:id="rId64"/>
    <p:sldId id="1859" r:id="rId65"/>
    <p:sldId id="308" r:id="rId66"/>
    <p:sldId id="1860" r:id="rId67"/>
    <p:sldId id="1861" r:id="rId68"/>
    <p:sldId id="1862" r:id="rId69"/>
    <p:sldId id="1863" r:id="rId70"/>
    <p:sldId id="1864" r:id="rId71"/>
    <p:sldId id="1865" r:id="rId72"/>
    <p:sldId id="317" r:id="rId73"/>
    <p:sldId id="318" r:id="rId74"/>
    <p:sldId id="1866" r:id="rId75"/>
    <p:sldId id="320" r:id="rId76"/>
    <p:sldId id="321" r:id="rId77"/>
    <p:sldId id="322" r:id="rId78"/>
    <p:sldId id="324" r:id="rId79"/>
    <p:sldId id="1867" r:id="rId80"/>
    <p:sldId id="328" r:id="rId81"/>
    <p:sldId id="1868" r:id="rId82"/>
    <p:sldId id="1869" r:id="rId83"/>
    <p:sldId id="1870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1875" r:id="rId9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27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208" y="3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DANIEL CALOTA" userId="S::stefan-daniel.calota@s.unibuc.ro::06c9de64-ecbb-4377-a6c4-5719058c0d6d" providerId="AD" clId="Web-{057FD71F-412F-055C-C896-437EC8725D61}"/>
    <pc:docChg chg="modSld">
      <pc:chgData name="STEFAN DANIEL CALOTA" userId="S::stefan-daniel.calota@s.unibuc.ro::06c9de64-ecbb-4377-a6c4-5719058c0d6d" providerId="AD" clId="Web-{057FD71F-412F-055C-C896-437EC8725D61}" dt="2025-01-20T13:05:30.438" v="0" actId="1076"/>
      <pc:docMkLst>
        <pc:docMk/>
      </pc:docMkLst>
      <pc:sldChg chg="modSp">
        <pc:chgData name="STEFAN DANIEL CALOTA" userId="S::stefan-daniel.calota@s.unibuc.ro::06c9de64-ecbb-4377-a6c4-5719058c0d6d" providerId="AD" clId="Web-{057FD71F-412F-055C-C896-437EC8725D61}" dt="2025-01-20T13:05:30.438" v="0" actId="1076"/>
        <pc:sldMkLst>
          <pc:docMk/>
          <pc:sldMk cId="0" sldId="281"/>
        </pc:sldMkLst>
        <pc:spChg chg="mod">
          <ac:chgData name="STEFAN DANIEL CALOTA" userId="S::stefan-daniel.calota@s.unibuc.ro::06c9de64-ecbb-4377-a6c4-5719058c0d6d" providerId="AD" clId="Web-{057FD71F-412F-055C-C896-437EC8725D61}" dt="2025-01-20T13:05:30.438" v="0" actId="1076"/>
          <ac:spMkLst>
            <pc:docMk/>
            <pc:sldMk cId="0" sldId="281"/>
            <ac:spMk id="18" creationId="{C99C3890-D03B-7A4A-BA06-6EA33CB3BC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245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32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39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86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300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950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058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071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497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231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439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190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562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1111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462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530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69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7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514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333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044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00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05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86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6897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1673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5300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60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038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88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087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211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507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8674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9928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8133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8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048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714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8403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6968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673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7326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645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1694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7167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42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04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7163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6248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7332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5280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9506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537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5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228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{</a:t>
            </a:r>
            <a:r>
              <a:rPr lang="ro-RO" sz="4000" dirty="0" err="1"/>
              <a:t>Convolutional</a:t>
            </a:r>
            <a:r>
              <a:rPr lang="ro-RO" sz="4000" dirty="0"/>
              <a:t>} Neural </a:t>
            </a:r>
            <a:r>
              <a:rPr lang="ro-RO" sz="4000" dirty="0" err="1"/>
              <a:t>Networks</a:t>
            </a:r>
            <a:endParaRPr lang="ro-RO" sz="4000" dirty="0"/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 		Bogdan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	 </a:t>
            </a:r>
            <a:r>
              <a:rPr lang="en-US" sz="1800" spc="-1" dirty="0" err="1">
                <a:uFill>
                  <a:solidFill>
                    <a:srgbClr val="FFFFFF"/>
                  </a:solidFill>
                </a:uFill>
              </a:rPr>
              <a:t>bogdan.alexe@fmi.unibuc.ro</a:t>
            </a:r>
            <a:r>
              <a:rPr lang="en-US" sz="18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79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Also known as </a:t>
            </a:r>
            <a:r>
              <a:rPr lang="en-US" sz="1800" b="1" dirty="0"/>
              <a:t>Stochastic Gradient Descent (SGD)</a:t>
            </a:r>
          </a:p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O</a:t>
            </a:r>
            <a:r>
              <a:rPr lang="en" sz="1800" dirty="0" err="1"/>
              <a:t>nly</a:t>
            </a:r>
            <a:r>
              <a:rPr lang="en" sz="1800" dirty="0"/>
              <a:t> use a small portion of the training set to compute the gradient</a:t>
            </a:r>
            <a:r>
              <a:rPr lang="en-US" sz="1800" dirty="0"/>
              <a:t>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 = </a:t>
            </a:r>
            <a:r>
              <a:rPr lang="en" sz="1800" dirty="0" err="1">
                <a:latin typeface="Courier"/>
                <a:cs typeface="Courier"/>
              </a:rPr>
              <a:t>select_random_subsample</a:t>
            </a:r>
            <a:r>
              <a:rPr lang="en" sz="1800" dirty="0">
                <a:latin typeface="Courier"/>
                <a:cs typeface="Courier"/>
              </a:rPr>
              <a:t>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</a:t>
            </a:r>
            <a:r>
              <a:rPr lang="en" sz="1800" dirty="0" err="1">
                <a:latin typeface="Courier"/>
                <a:cs typeface="Courier"/>
              </a:rPr>
              <a:t>eval_gradient</a:t>
            </a:r>
            <a:r>
              <a:rPr lang="en" sz="1800" dirty="0">
                <a:latin typeface="Courier"/>
                <a:cs typeface="Courier"/>
              </a:rPr>
              <a:t>(@loss, 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1800" dirty="0"/>
              <a:t>Common mini-batch sizes are 32/64/128 examples</a:t>
            </a:r>
          </a:p>
          <a:p>
            <a:pPr lvl="0"/>
            <a:r>
              <a:rPr lang="en" sz="1800" dirty="0"/>
              <a:t>e.g. </a:t>
            </a:r>
            <a:r>
              <a:rPr lang="en" sz="1800" dirty="0" err="1"/>
              <a:t>Krizhevsky’s</a:t>
            </a:r>
            <a:r>
              <a:rPr lang="en" sz="1800" dirty="0"/>
              <a:t> ILSVRC </a:t>
            </a:r>
            <a:r>
              <a:rPr lang="en" sz="1800" dirty="0" err="1"/>
              <a:t>ConvNet</a:t>
            </a:r>
            <a:r>
              <a:rPr lang="en" sz="1800" dirty="0"/>
              <a:t> used 256 examples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7" y="810275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Example of optimization progress while training a neural network with SGD.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(Loss over mini-batches goes down over time)</a:t>
            </a:r>
          </a:p>
        </p:txBody>
      </p:sp>
    </p:spTree>
    <p:extLst>
      <p:ext uri="{BB962C8B-B14F-4D97-AF65-F5344CB8AC3E}">
        <p14:creationId xmlns:p14="http://schemas.microsoft.com/office/powerpoint/2010/main" val="312220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593774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63" y="803974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627662" y="257877"/>
            <a:ext cx="4852499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223609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(AlexNet)</a:t>
            </a:r>
          </a:p>
        </p:txBody>
      </p:sp>
      <p:cxnSp>
        <p:nvCxnSpPr>
          <p:cNvPr id="110" name="Shape 110"/>
          <p:cNvCxnSpPr>
            <a:cxnSpLocks/>
          </p:cNvCxnSpPr>
          <p:nvPr/>
        </p:nvCxnSpPr>
        <p:spPr>
          <a:xfrm flipV="1">
            <a:off x="1875075" y="135674"/>
            <a:ext cx="3510774" cy="16300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390148" y="1619748"/>
            <a:ext cx="2377799" cy="478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input image</a:t>
            </a:r>
          </a:p>
        </p:txBody>
      </p:sp>
      <p:cxnSp>
        <p:nvCxnSpPr>
          <p:cNvPr id="112" name="Shape 112"/>
          <p:cNvCxnSpPr>
            <a:cxnSpLocks/>
          </p:cNvCxnSpPr>
          <p:nvPr/>
        </p:nvCxnSpPr>
        <p:spPr>
          <a:xfrm>
            <a:off x="1936152" y="3635926"/>
            <a:ext cx="3619922" cy="76233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1220000" y="3286475"/>
            <a:ext cx="852950" cy="54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1">
            <a:extLst>
              <a:ext uri="{FF2B5EF4-FFF2-40B4-BE49-F238E27FC236}">
                <a16:creationId xmlns:a16="http://schemas.microsoft.com/office/drawing/2014/main" id="{A93D7838-F1F6-6346-BA6A-269199F7FCB0}"/>
              </a:ext>
            </a:extLst>
          </p:cNvPr>
          <p:cNvSpPr txBox="1"/>
          <p:nvPr/>
        </p:nvSpPr>
        <p:spPr>
          <a:xfrm>
            <a:off x="601063" y="2478819"/>
            <a:ext cx="1383185" cy="566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754238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The evolution of learning methods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84562" indent="-31107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1950s: the introduction of the perceptron (Rosenblatt, 1957)</a:t>
            </a:r>
          </a:p>
          <a:p>
            <a:pPr marL="384562" indent="-31107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1980s: the back-propagation algorithm for training multi-layer perceptron becomes widely popular (Hinton, 1986)</a:t>
            </a:r>
          </a:p>
          <a:p>
            <a:pPr marL="384562" indent="-31107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1990s: the introduction of kernel methods (Cortes, 1995)</a:t>
            </a:r>
          </a:p>
          <a:p>
            <a:pPr marL="73483">
              <a:spcAft>
                <a:spcPts val="962"/>
              </a:spcAft>
              <a:buClr>
                <a:srgbClr val="000000"/>
              </a:buClr>
              <a:buSzPct val="45000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243280" y="205015"/>
            <a:ext cx="8565159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Neural networks are </a:t>
            </a:r>
          </a:p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universal function approximators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Universal Approximation Theorem: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 feed-forward neural network with a hidden layer composed of a finite number of neurons can approximate any continuous function defined on a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Although 2-layer neural networks (1-hidden layer) are universal function approximators, the hidden layer’s width (number of neurons) can be exponentially large.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In practice, we prefer deeper (with more layers) and thinner architectures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blipFill>
                <a:blip r:embed="rId2"/>
                <a:stretch>
                  <a:fillRect l="-909" t="-2264" r="-303" b="-52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</a:p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55" y="1483753"/>
            <a:ext cx="7902290" cy="21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210825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[LeNet-5, </a:t>
            </a:r>
            <a:r>
              <a:rPr lang="en" i="1" dirty="0" err="1">
                <a:solidFill>
                  <a:srgbClr val="0000FF"/>
                </a:solidFill>
              </a:rPr>
              <a:t>LeCun</a:t>
            </a:r>
            <a:r>
              <a:rPr lang="en" i="1">
                <a:solidFill>
                  <a:srgbClr val="0000FF"/>
                </a:solidFill>
              </a:rPr>
              <a:t> 1998]</a:t>
            </a:r>
            <a:endParaRPr lang="en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8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The Perceptron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DA4A73AB-3FD5-6642-BD4E-B5824F3818E1}"/>
              </a:ext>
            </a:extLst>
          </p:cNvPr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93D74-7029-C541-91C8-E2B671A3EE5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3556" y="1202896"/>
            <a:ext cx="7030013" cy="265003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/>
              <p:nvPr/>
            </p:nvSpPr>
            <p:spPr>
              <a:xfrm>
                <a:off x="1796176" y="1449048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76" y="1449048"/>
                <a:ext cx="239243" cy="301749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/>
              <p:nvPr/>
            </p:nvSpPr>
            <p:spPr>
              <a:xfrm>
                <a:off x="1796176" y="1954460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76" y="1954460"/>
                <a:ext cx="239243" cy="301749"/>
              </a:xfrm>
              <a:prstGeom prst="rect">
                <a:avLst/>
              </a:prstGeom>
              <a:blipFill>
                <a:blip r:embed="rId4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/>
              <p:nvPr/>
            </p:nvSpPr>
            <p:spPr>
              <a:xfrm>
                <a:off x="1796176" y="2451189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76" y="2451189"/>
                <a:ext cx="239243" cy="301749"/>
              </a:xfrm>
              <a:prstGeom prst="rect">
                <a:avLst/>
              </a:prstGeom>
              <a:blipFill>
                <a:blip r:embed="rId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/>
              <p:nvPr/>
            </p:nvSpPr>
            <p:spPr>
              <a:xfrm>
                <a:off x="1796176" y="3223686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76" y="3223686"/>
                <a:ext cx="239243" cy="301749"/>
              </a:xfrm>
              <a:prstGeom prst="rect">
                <a:avLst/>
              </a:prstGeom>
              <a:blipFill>
                <a:blip r:embed="rId6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/>
              <p:nvPr/>
            </p:nvSpPr>
            <p:spPr>
              <a:xfrm rot="1212310">
                <a:off x="2608937" y="1483153"/>
                <a:ext cx="280338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608937" y="1483153"/>
                <a:ext cx="280338" cy="301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/>
              <p:nvPr/>
            </p:nvSpPr>
            <p:spPr>
              <a:xfrm rot="21380926">
                <a:off x="2578936" y="2260630"/>
                <a:ext cx="278071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578936" y="2260630"/>
                <a:ext cx="278071" cy="301749"/>
              </a:xfrm>
              <a:prstGeom prst="rect">
                <a:avLst/>
              </a:prstGeom>
              <a:blipFill>
                <a:blip r:embed="rId8"/>
                <a:stretch>
                  <a:fillRect r="-12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/>
              <p:nvPr/>
            </p:nvSpPr>
            <p:spPr>
              <a:xfrm rot="566199">
                <a:off x="2608937" y="1886613"/>
                <a:ext cx="280338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608937" y="1886613"/>
                <a:ext cx="280338" cy="301749"/>
              </a:xfrm>
              <a:prstGeom prst="rect">
                <a:avLst/>
              </a:prstGeom>
              <a:blipFill>
                <a:blip r:embed="rId9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/>
              <p:nvPr/>
            </p:nvSpPr>
            <p:spPr>
              <a:xfrm rot="20144219">
                <a:off x="2560352" y="2784467"/>
                <a:ext cx="280338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560352" y="2784467"/>
                <a:ext cx="280338" cy="301749"/>
              </a:xfrm>
              <a:prstGeom prst="rect">
                <a:avLst/>
              </a:prstGeom>
              <a:blipFill>
                <a:blip r:embed="rId10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/>
              <p:nvPr/>
            </p:nvSpPr>
            <p:spPr>
              <a:xfrm>
                <a:off x="4265896" y="3117032"/>
                <a:ext cx="653123" cy="5062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6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36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6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896" y="3117032"/>
                <a:ext cx="653123" cy="5062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EA831E1-E80F-9F47-89C4-E0826A591CE3}"/>
              </a:ext>
            </a:extLst>
          </p:cNvPr>
          <p:cNvSpPr/>
          <p:nvPr/>
        </p:nvSpPr>
        <p:spPr>
          <a:xfrm>
            <a:off x="4366485" y="3423975"/>
            <a:ext cx="452469" cy="37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/>
              <p:nvPr/>
            </p:nvSpPr>
            <p:spPr>
              <a:xfrm>
                <a:off x="4127242" y="3611053"/>
                <a:ext cx="239243" cy="3017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6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36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242" y="3611053"/>
                <a:ext cx="239243" cy="301749"/>
              </a:xfrm>
              <a:prstGeom prst="rect">
                <a:avLst/>
              </a:prstGeom>
              <a:blipFill>
                <a:blip r:embed="rId12"/>
                <a:stretch>
                  <a:fillRect r="-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/>
              <p:nvPr/>
            </p:nvSpPr>
            <p:spPr>
              <a:xfrm>
                <a:off x="5500046" y="2959977"/>
                <a:ext cx="2042823" cy="3436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33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33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633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33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33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33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33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046" y="2959977"/>
                <a:ext cx="2042823" cy="343620"/>
              </a:xfrm>
              <a:prstGeom prst="rect">
                <a:avLst/>
              </a:prstGeom>
              <a:blipFill>
                <a:blip r:embed="rId13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777081" y="188875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313506" y="418875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733481" y="264747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19093" y="458038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  <p:sp>
        <p:nvSpPr>
          <p:cNvPr id="170" name="Shape 170"/>
          <p:cNvSpPr/>
          <p:nvPr/>
        </p:nvSpPr>
        <p:spPr>
          <a:xfrm>
            <a:off x="3856531" y="2767729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630731" y="2088079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1856" y="1307004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744575" y="2987576"/>
            <a:ext cx="3946200" cy="1201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Convolve </a:t>
            </a:r>
            <a:r>
              <a:rPr lang="en" sz="1800" dirty="0"/>
              <a:t>the filter with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i.e. “slide over the image spatially, computing dot products”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479403" y="729947"/>
            <a:ext cx="3283499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Filters always extend the full depth of the input volume</a:t>
            </a:r>
          </a:p>
        </p:txBody>
      </p:sp>
      <p:cxnSp>
        <p:nvCxnSpPr>
          <p:cNvPr id="175" name="Shape 175"/>
          <p:cNvCxnSpPr>
            <a:cxnSpLocks/>
          </p:cNvCxnSpPr>
          <p:nvPr/>
        </p:nvCxnSpPr>
        <p:spPr>
          <a:xfrm flipH="1">
            <a:off x="4479403" y="1412111"/>
            <a:ext cx="429028" cy="775504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>
            <a:cxnSpLocks/>
          </p:cNvCxnSpPr>
          <p:nvPr/>
        </p:nvCxnSpPr>
        <p:spPr>
          <a:xfrm flipH="1">
            <a:off x="1733482" y="1064871"/>
            <a:ext cx="2745921" cy="34724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143">
            <a:extLst>
              <a:ext uri="{FF2B5EF4-FFF2-40B4-BE49-F238E27FC236}">
                <a16:creationId xmlns:a16="http://schemas.microsoft.com/office/drawing/2014/main" id="{F91282CE-E192-744E-8658-381E5354AA03}"/>
              </a:ext>
            </a:extLst>
          </p:cNvPr>
          <p:cNvSpPr txBox="1"/>
          <p:nvPr/>
        </p:nvSpPr>
        <p:spPr>
          <a:xfrm>
            <a:off x="1668401" y="4191001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width</a:t>
            </a:r>
          </a:p>
        </p:txBody>
      </p:sp>
      <p:sp>
        <p:nvSpPr>
          <p:cNvPr id="15" name="Shape 144">
            <a:extLst>
              <a:ext uri="{FF2B5EF4-FFF2-40B4-BE49-F238E27FC236}">
                <a16:creationId xmlns:a16="http://schemas.microsoft.com/office/drawing/2014/main" id="{9FB57187-4162-A344-8CCB-F16FA4694284}"/>
              </a:ext>
            </a:extLst>
          </p:cNvPr>
          <p:cNvSpPr txBox="1"/>
          <p:nvPr/>
        </p:nvSpPr>
        <p:spPr>
          <a:xfrm>
            <a:off x="2088376" y="2649297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height</a:t>
            </a:r>
          </a:p>
        </p:txBody>
      </p:sp>
      <p:sp>
        <p:nvSpPr>
          <p:cNvPr id="16" name="Shape 145">
            <a:extLst>
              <a:ext uri="{FF2B5EF4-FFF2-40B4-BE49-F238E27FC236}">
                <a16:creationId xmlns:a16="http://schemas.microsoft.com/office/drawing/2014/main" id="{8288B7A0-EF5D-8B4B-A8D7-292F8CF36C01}"/>
              </a:ext>
            </a:extLst>
          </p:cNvPr>
          <p:cNvSpPr txBox="1"/>
          <p:nvPr/>
        </p:nvSpPr>
        <p:spPr>
          <a:xfrm>
            <a:off x="955426" y="4585165"/>
            <a:ext cx="1269755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40319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14" grpId="0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194" name="Shape 194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710950"/>
            <a:ext cx="496175" cy="2578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749250"/>
            <a:ext cx="5016000" cy="1857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result of taking a dot product between the filter and a small 5x5x3 chunk of the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75-dimensional dot product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24" y="1278250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00" y="4035819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69">
            <a:extLst>
              <a:ext uri="{FF2B5EF4-FFF2-40B4-BE49-F238E27FC236}">
                <a16:creationId xmlns:a16="http://schemas.microsoft.com/office/drawing/2014/main" id="{A573FD1F-38DE-1940-A94D-4C68B6AD1692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558714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842425" y="2710950"/>
            <a:ext cx="2616248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970553" y="703475"/>
            <a:ext cx="1804499" cy="41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3" name="Shape 169">
            <a:extLst>
              <a:ext uri="{FF2B5EF4-FFF2-40B4-BE49-F238E27FC236}">
                <a16:creationId xmlns:a16="http://schemas.microsoft.com/office/drawing/2014/main" id="{74F86F71-D684-F449-8D56-BADD4BB5B48A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233284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5x5x3 filter</a:t>
            </a:r>
          </a:p>
        </p:txBody>
      </p:sp>
      <p:cxnSp>
        <p:nvCxnSpPr>
          <p:cNvPr id="243" name="Shape 243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6" name="Shape 246"/>
          <p:cNvSpPr txBox="1"/>
          <p:nvPr/>
        </p:nvSpPr>
        <p:spPr>
          <a:xfrm>
            <a:off x="3842425" y="2710950"/>
            <a:ext cx="262782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all spatial locations</a:t>
            </a:r>
          </a:p>
        </p:txBody>
      </p:sp>
      <p:sp>
        <p:nvSpPr>
          <p:cNvPr id="247" name="Shape 247"/>
          <p:cNvSpPr/>
          <p:nvPr/>
        </p:nvSpPr>
        <p:spPr>
          <a:xfrm>
            <a:off x="7452928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7049900" y="7522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7337421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004930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409330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2" name="Shape 25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2548387" y="4069590"/>
            <a:ext cx="456042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 a second, </a:t>
            </a:r>
            <a:r>
              <a:rPr lang="en" sz="2400" dirty="0">
                <a:solidFill>
                  <a:srgbClr val="38761D"/>
                </a:solidFill>
              </a:rPr>
              <a:t>green </a:t>
            </a:r>
            <a:r>
              <a:rPr lang="en" sz="2400" dirty="0"/>
              <a:t>filter</a:t>
            </a:r>
          </a:p>
        </p:txBody>
      </p:sp>
      <p:sp>
        <p:nvSpPr>
          <p:cNvPr id="25" name="Shape 169">
            <a:extLst>
              <a:ext uri="{FF2B5EF4-FFF2-40B4-BE49-F238E27FC236}">
                <a16:creationId xmlns:a16="http://schemas.microsoft.com/office/drawing/2014/main" id="{A5FD07FA-56DD-9B4B-8835-15B172527914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475713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51825" y="2329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Convolution Layer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For example, if we had 6 5x5 filters, we’ll get 6 separate activation maps: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188486" y="4155629"/>
            <a:ext cx="6599077" cy="465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We stack these up to get a “new image” of size 28x28x6!</a:t>
            </a:r>
          </a:p>
        </p:txBody>
      </p:sp>
    </p:spTree>
    <p:extLst>
      <p:ext uri="{BB962C8B-B14F-4D97-AF65-F5344CB8AC3E}">
        <p14:creationId xmlns:p14="http://schemas.microsoft.com/office/powerpoint/2010/main" val="1092698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6"/>
            <a:ext cx="8548200" cy="735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Preview: </a:t>
            </a:r>
            <a:r>
              <a:rPr lang="en" sz="1800" dirty="0"/>
              <a:t>A </a:t>
            </a:r>
            <a:r>
              <a:rPr lang="en" sz="1800" dirty="0" err="1"/>
              <a:t>ConvNet</a:t>
            </a:r>
            <a:r>
              <a:rPr lang="en" sz="1800" dirty="0"/>
              <a:t> is a sequence of Convolutional Layers, interposed with activation functions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1540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90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481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521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305" name="Shape 305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6686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633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2250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264400" y="24192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311" name="Shape 311"/>
          <p:cNvSpPr/>
          <p:nvPr/>
        </p:nvSpPr>
        <p:spPr>
          <a:xfrm>
            <a:off x="54348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815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855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071800" y="21601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300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0475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4118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826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66217" y="127906"/>
            <a:ext cx="8396857" cy="537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Filters correspond to features / parts of the objects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25" y="665225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748041" y="4641024"/>
            <a:ext cx="2288598" cy="374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[Slide credit: Yann </a:t>
            </a:r>
            <a:r>
              <a:rPr lang="en" dirty="0" err="1"/>
              <a:t>LeCun</a:t>
            </a:r>
            <a:r>
              <a:rPr lang="e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47238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76899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068216" y="256375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10199" y="-376025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925" y="170029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6266750" y="462900"/>
            <a:ext cx="27699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 5x5 filters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(32 total)</a:t>
            </a:r>
          </a:p>
        </p:txBody>
      </p:sp>
      <p:sp>
        <p:nvSpPr>
          <p:cNvPr id="345" name="Shape 345"/>
          <p:cNvSpPr/>
          <p:nvPr/>
        </p:nvSpPr>
        <p:spPr>
          <a:xfrm>
            <a:off x="1803166" y="1701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502824" y="1314599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068466" y="427826"/>
            <a:ext cx="858600" cy="120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4862550" y="1521150"/>
            <a:ext cx="4101900" cy="23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75" y="2908099"/>
            <a:ext cx="4042149" cy="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5205125" y="1792425"/>
            <a:ext cx="3785100" cy="82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call the layer convolutional because it is related to convolution of two signals:</a:t>
            </a:r>
          </a:p>
        </p:txBody>
      </p:sp>
      <p:cxnSp>
        <p:nvCxnSpPr>
          <p:cNvPr id="351" name="Shape 351"/>
          <p:cNvCxnSpPr/>
          <p:nvPr/>
        </p:nvCxnSpPr>
        <p:spPr>
          <a:xfrm rot="10800000">
            <a:off x="7674125" y="3324250"/>
            <a:ext cx="0" cy="4529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5895175" y="3744475"/>
            <a:ext cx="32220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elementwise multiplication and sum of a filter and the signal (image)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031775" y="317961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filter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08591" y="1787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053291" y="436426"/>
            <a:ext cx="3979200" cy="2205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502824" y="2601365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312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371600" y="228601"/>
            <a:ext cx="6400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700" dirty="0"/>
              <a:t>Maximum </a:t>
            </a:r>
            <a:r>
              <a:rPr lang="ro-RO" sz="2700" dirty="0" err="1"/>
              <a:t>activation</a:t>
            </a:r>
            <a:r>
              <a:rPr lang="ro-RO" sz="2700" dirty="0"/>
              <a:t> = </a:t>
            </a:r>
            <a:r>
              <a:rPr lang="ro-RO" sz="2700" dirty="0" err="1"/>
              <a:t>highest</a:t>
            </a:r>
            <a:r>
              <a:rPr lang="ro-RO" sz="2700" dirty="0"/>
              <a:t> </a:t>
            </a:r>
            <a:r>
              <a:rPr lang="ro-RO" sz="2700" dirty="0" err="1"/>
              <a:t>response</a:t>
            </a:r>
            <a:endParaRPr lang="ro-RO" sz="2700" dirty="0"/>
          </a:p>
        </p:txBody>
      </p:sp>
    </p:spTree>
    <p:extLst>
      <p:ext uri="{BB962C8B-B14F-4D97-AF65-F5344CB8AC3E}">
        <p14:creationId xmlns:p14="http://schemas.microsoft.com/office/powerpoint/2010/main" val="1507587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1111139" y="31503"/>
            <a:ext cx="6087574" cy="6024572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3"/>
          </a:p>
        </p:txBody>
      </p:sp>
      <p:sp>
        <p:nvSpPr>
          <p:cNvPr id="149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Linear separating hyperplane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477811" y="2260199"/>
            <a:ext cx="0" cy="417639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316211" y="3876190"/>
            <a:ext cx="5985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316211" y="2354702"/>
            <a:ext cx="1161600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770331" y="2701465"/>
            <a:ext cx="0" cy="118446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025142" y="1393921"/>
            <a:ext cx="1078910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018578" y="2111883"/>
            <a:ext cx="1078910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026455" y="3364046"/>
            <a:ext cx="1078910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834951" y="1142561"/>
                <a:ext cx="370138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951" y="1142561"/>
                <a:ext cx="370138" cy="3436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4606645" y="4371481"/>
                <a:ext cx="3374131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33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633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1633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33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33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33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645" y="4371481"/>
                <a:ext cx="3374131" cy="343620"/>
              </a:xfrm>
              <a:prstGeom prst="rect">
                <a:avLst/>
              </a:prstGeom>
              <a:blipFill>
                <a:blip r:embed="rId3"/>
                <a:stretch>
                  <a:fillRect l="-1124" t="-7143" b="-25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6103941" y="2507486"/>
                <a:ext cx="370138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41" y="2507486"/>
                <a:ext cx="370138" cy="3436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6017291" y="1100520"/>
                <a:ext cx="1406298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  <a:p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91" y="1100520"/>
                <a:ext cx="1406298" cy="846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6017290" y="1794788"/>
                <a:ext cx="1406298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90" y="1794788"/>
                <a:ext cx="1406298" cy="5949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6017290" y="3063841"/>
                <a:ext cx="1406298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290" y="3063841"/>
                <a:ext cx="1406298" cy="594906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902602" y="2719669"/>
            <a:ext cx="30855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3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375432" y="2724840"/>
            <a:ext cx="30855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3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343062" y="1354905"/>
            <a:ext cx="30855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3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3030790" y="3743212"/>
            <a:ext cx="30855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3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112428" y="1695232"/>
                <a:ext cx="494216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428" y="1695232"/>
                <a:ext cx="494216" cy="610936"/>
              </a:xfrm>
              <a:prstGeom prst="rect">
                <a:avLst/>
              </a:prstGeom>
              <a:blipFill>
                <a:blip r:embed="rId8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3894535" y="3577076"/>
                <a:ext cx="566307" cy="6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33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35" y="3577076"/>
                <a:ext cx="566307" cy="6109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2036894" y="1472674"/>
            <a:ext cx="11401" cy="120516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2058608" y="1481759"/>
            <a:ext cx="1249727" cy="152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2048295" y="1472674"/>
            <a:ext cx="1260041" cy="1207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308336" y="1273326"/>
            <a:ext cx="0" cy="28454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898666" y="2685462"/>
            <a:ext cx="42053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3087828" y="1257576"/>
            <a:ext cx="2795717" cy="28454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918353" y="1241825"/>
            <a:ext cx="2795717" cy="284543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3154280" y="982842"/>
                <a:ext cx="370138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33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3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80" y="982842"/>
                <a:ext cx="370138" cy="3436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33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  <p:sp>
        <p:nvSpPr>
          <p:cNvPr id="370" name="Shape 370"/>
          <p:cNvSpPr/>
          <p:nvPr/>
        </p:nvSpPr>
        <p:spPr>
          <a:xfrm>
            <a:off x="1267100" y="23041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2863350" y="25699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2" name="Shape 372"/>
          <p:cNvCxnSpPr>
            <a:endCxn id="371" idx="2"/>
          </p:cNvCxnSpPr>
          <p:nvPr/>
        </p:nvCxnSpPr>
        <p:spPr>
          <a:xfrm rot="10800000" flipH="1">
            <a:off x="1373850" y="27110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>
            <a:endCxn id="371" idx="2"/>
          </p:cNvCxnSpPr>
          <p:nvPr/>
        </p:nvCxnSpPr>
        <p:spPr>
          <a:xfrm>
            <a:off x="1393350" y="24737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4" name="Shape 374"/>
          <p:cNvCxnSpPr>
            <a:endCxn id="371" idx="2"/>
          </p:cNvCxnSpPr>
          <p:nvPr/>
        </p:nvCxnSpPr>
        <p:spPr>
          <a:xfrm>
            <a:off x="1529550" y="23243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5" name="Shape 375"/>
          <p:cNvCxnSpPr>
            <a:endCxn id="371" idx="2"/>
          </p:cNvCxnSpPr>
          <p:nvPr/>
        </p:nvCxnSpPr>
        <p:spPr>
          <a:xfrm rot="10800000" flipH="1">
            <a:off x="1555650" y="27110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1463200" y="36321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827500" y="15589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92587" y="40237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79" name="Shape 379"/>
          <p:cNvSpPr/>
          <p:nvPr/>
        </p:nvSpPr>
        <p:spPr>
          <a:xfrm>
            <a:off x="850575" y="13321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3108425" y="9097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381" name="Shape 381"/>
          <p:cNvCxnSpPr/>
          <p:nvPr/>
        </p:nvCxnSpPr>
        <p:spPr>
          <a:xfrm flipH="1">
            <a:off x="1977350" y="1151525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2" name="Shape 382"/>
          <p:cNvCxnSpPr/>
          <p:nvPr/>
        </p:nvCxnSpPr>
        <p:spPr>
          <a:xfrm flipH="1">
            <a:off x="1666349" y="1635050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3" name="Shape 383"/>
          <p:cNvCxnSpPr/>
          <p:nvPr/>
        </p:nvCxnSpPr>
        <p:spPr>
          <a:xfrm>
            <a:off x="3600600" y="2714375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3471125" y="2852225"/>
            <a:ext cx="262873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385" name="Shape 385"/>
          <p:cNvSpPr/>
          <p:nvPr/>
        </p:nvSpPr>
        <p:spPr>
          <a:xfrm>
            <a:off x="6703650" y="1332125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6709050" y="664950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6588143" y="4045604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7255653" y="35899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7660053" y="217893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597322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487356A1-60C8-9345-B885-C60A2FA18F5F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674502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026DB554-CD1C-6B44-B3DE-D7C30D388CBD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71004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D750C06-77F8-BF4B-9438-724AA119674B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53141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2DDA4B7-4A83-8842-B5C6-7B6AE85BC6F6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59609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5x5 output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54963BF6-DBAD-614A-BD77-786B132D4B42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744573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4572300" y="1034025"/>
            <a:ext cx="3310059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applied </a:t>
            </a:r>
            <a:r>
              <a:rPr lang="en" sz="2400" b="1" dirty="0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1777C4EC-8BC4-2C47-83C6-87FFA947E59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292110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4572300" y="1034025"/>
            <a:ext cx="363415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DCCF64D3-925A-4140-82A3-D2E4A5F18C51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4264241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/>
        </p:nvSpPr>
        <p:spPr>
          <a:xfrm>
            <a:off x="4572300" y="1034025"/>
            <a:ext cx="357924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applied </a:t>
            </a:r>
            <a:r>
              <a:rPr lang="en" sz="2400" b="1"/>
              <a:t>with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=&gt; 3x3 output!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</p:txBody>
      </p:sp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307BD99D-3C10-904F-A624-F549134E2DC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926281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/>
        </p:nvSpPr>
        <p:spPr>
          <a:xfrm>
            <a:off x="4572300" y="1034025"/>
            <a:ext cx="394125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AB7615B0-26A3-1547-BA67-CA504E22ACB4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1393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XOR (Minsky &amp;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Papert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1459592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459592" y="2340483"/>
            <a:ext cx="4046149" cy="1886031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1515928" y="1182077"/>
            <a:ext cx="5972595" cy="14228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84562" indent="-311079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71" y="2571750"/>
            <a:ext cx="2121785" cy="159558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89" name="Shape 48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0" name="Shape 490"/>
          <p:cNvSpPr txBox="1"/>
          <p:nvPr/>
        </p:nvSpPr>
        <p:spPr>
          <a:xfrm>
            <a:off x="4689650" y="2649300"/>
            <a:ext cx="39720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FF0000"/>
                </a:solidFill>
              </a:rPr>
              <a:t>It does not fit!</a:t>
            </a:r>
          </a:p>
          <a:p>
            <a:r>
              <a:rPr lang="en" sz="2400" dirty="0">
                <a:solidFill>
                  <a:srgbClr val="FF0000"/>
                </a:solidFill>
              </a:rPr>
              <a:t>We cannot apply a 3x3 filter on an image of 7x7 pixels using a stride of 3</a:t>
            </a:r>
          </a:p>
        </p:txBody>
      </p:sp>
      <p:sp>
        <p:nvSpPr>
          <p:cNvPr id="8" name="Shape 369">
            <a:extLst>
              <a:ext uri="{FF2B5EF4-FFF2-40B4-BE49-F238E27FC236}">
                <a16:creationId xmlns:a16="http://schemas.microsoft.com/office/drawing/2014/main" id="{6CC95D19-2ED1-3A47-93EF-462654750765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09937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510284354"/>
              </p:ext>
            </p:extLst>
          </p:nvPr>
        </p:nvGraphicFramePr>
        <p:xfrm>
          <a:off x="454925" y="1354355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114138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6040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3229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36370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45539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67884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477202" y="1077630"/>
            <a:ext cx="4676059" cy="24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Output size: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:(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Shape 369">
            <a:extLst>
              <a:ext uri="{FF2B5EF4-FFF2-40B4-BE49-F238E27FC236}">
                <a16:creationId xmlns:a16="http://schemas.microsoft.com/office/drawing/2014/main" id="{91CD6377-F3ED-594E-862E-644D7FABE2E3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62554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graphicFrame>
        <p:nvGraphicFramePr>
          <p:cNvPr id="510" name="Shape 510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11" name="Shape 511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512" name="Shape 512"/>
          <p:cNvSpPr txBox="1"/>
          <p:nvPr/>
        </p:nvSpPr>
        <p:spPr>
          <a:xfrm>
            <a:off x="5021575" y="3212025"/>
            <a:ext cx="2892600" cy="122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(recall:)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(N - F) / stride + 1</a:t>
            </a:r>
          </a:p>
        </p:txBody>
      </p:sp>
    </p:spTree>
    <p:extLst>
      <p:ext uri="{BB962C8B-B14F-4D97-AF65-F5344CB8AC3E}">
        <p14:creationId xmlns:p14="http://schemas.microsoft.com/office/powerpoint/2010/main" val="49787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7x7 output!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graphicFrame>
        <p:nvGraphicFramePr>
          <p:cNvPr id="520" name="Shape 520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0376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299125" y="1023375"/>
            <a:ext cx="5844900" cy="3910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3x3</a:t>
            </a:r>
            <a:r>
              <a:rPr lang="en" sz="2000" dirty="0"/>
              <a:t> filter, applied with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pad with 1 pixel</a:t>
            </a:r>
            <a:r>
              <a:rPr lang="en" sz="2000" dirty="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7x7 output!</a:t>
            </a:r>
          </a:p>
          <a:p>
            <a:r>
              <a:rPr lang="en" sz="2000" dirty="0"/>
              <a:t>In general, common to see CONV layers with stride 1, filters of size FxF, and zero-padding with (F-1)/2. (preserves the size of the input image / activation map)</a:t>
            </a:r>
          </a:p>
          <a:p>
            <a:r>
              <a:rPr lang="en" sz="2000" dirty="0">
                <a:solidFill>
                  <a:srgbClr val="0000FF"/>
                </a:solidFill>
              </a:rPr>
              <a:t>e.g. F = 3 =&gt; zero pad with 1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5 =&gt; zero pad with 2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7 =&gt; zero pad with 3 (value 0)</a:t>
            </a: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244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312235"/>
            <a:ext cx="8548200" cy="9701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32x32 input convolved repeatedly with 5x5 filters shrinks volumes spatially!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(32 </a:t>
            </a:r>
            <a:r>
              <a:rPr lang="en-US" sz="1800" dirty="0"/>
              <a:t>=</a:t>
            </a:r>
            <a:r>
              <a:rPr lang="en" sz="1800" dirty="0"/>
              <a:t>&gt; 28 </a:t>
            </a:r>
            <a:r>
              <a:rPr lang="en-US" sz="1800" dirty="0"/>
              <a:t>=</a:t>
            </a:r>
            <a:r>
              <a:rPr lang="en" sz="1800" dirty="0"/>
              <a:t>&gt; 24 ...)</a:t>
            </a:r>
            <a:endParaRPr lang="en-US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Shrinking too fast is not good, doesn’t work well.</a:t>
            </a:r>
          </a:p>
        </p:txBody>
      </p:sp>
      <p:sp>
        <p:nvSpPr>
          <p:cNvPr id="535" name="Shape 535"/>
          <p:cNvSpPr/>
          <p:nvPr/>
        </p:nvSpPr>
        <p:spPr>
          <a:xfrm>
            <a:off x="2127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8254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1897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547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517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556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541" name="Shape 541"/>
          <p:cNvSpPr/>
          <p:nvPr/>
        </p:nvSpPr>
        <p:spPr>
          <a:xfrm>
            <a:off x="27273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3400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7043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669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2607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300100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547" name="Shape 547"/>
          <p:cNvSpPr/>
          <p:nvPr/>
        </p:nvSpPr>
        <p:spPr>
          <a:xfrm>
            <a:off x="54705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851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6890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107500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336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0832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4475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67612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lang="en" sz="3000" b="1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Output volume size: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02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202800" y="1293275"/>
            <a:ext cx="6008429" cy="364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32x32</a:t>
            </a:r>
            <a:r>
              <a:rPr lang="en" sz="3000" b="1" dirty="0"/>
              <a:t>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/>
              <a:t> </a:t>
            </a:r>
            <a:r>
              <a:rPr lang="en" sz="3000" dirty="0">
                <a:solidFill>
                  <a:srgbClr val="FF00FF"/>
                </a:solidFill>
              </a:rPr>
              <a:t>5x5</a:t>
            </a:r>
            <a:r>
              <a:rPr lang="en" sz="3000" dirty="0"/>
              <a:t> filters with stride 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, pad 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Output volume size: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(</a:t>
            </a:r>
            <a:r>
              <a:rPr lang="en" sz="3000" dirty="0">
                <a:solidFill>
                  <a:srgbClr val="0000FF"/>
                </a:solidFill>
              </a:rPr>
              <a:t>32</a:t>
            </a:r>
            <a:r>
              <a:rPr lang="en" sz="3000" dirty="0"/>
              <a:t>+2*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  <a:r>
              <a:rPr lang="en" sz="3000" dirty="0">
                <a:solidFill>
                  <a:schemeClr val="dk1"/>
                </a:solidFill>
              </a:rPr>
              <a:t>-</a:t>
            </a:r>
            <a:r>
              <a:rPr lang="en" sz="3000" dirty="0">
                <a:solidFill>
                  <a:srgbClr val="FF00FF"/>
                </a:solidFill>
              </a:rPr>
              <a:t>5</a:t>
            </a:r>
            <a:r>
              <a:rPr lang="en" sz="3000" dirty="0"/>
              <a:t>)/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+1 = 32 spatially,</a:t>
            </a:r>
          </a:p>
          <a:p>
            <a:pPr lvl="0" rtl="0">
              <a:spcBef>
                <a:spcPts val="0"/>
              </a:spcBef>
              <a:buNone/>
            </a:pPr>
            <a:r>
              <a:rPr lang="ro-RO" sz="3000" dirty="0"/>
              <a:t>s</a:t>
            </a:r>
            <a:r>
              <a:rPr lang="en" sz="3000" dirty="0"/>
              <a:t>o the volume 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32x32x</a:t>
            </a:r>
            <a:r>
              <a:rPr lang="en" sz="3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71" name="Shape 57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2" name="Shape 57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217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02800" y="1293275"/>
            <a:ext cx="64827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lang="en" sz="3000" b="1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Number of parameters in this layer?</a:t>
            </a:r>
          </a:p>
        </p:txBody>
      </p:sp>
      <p:sp>
        <p:nvSpPr>
          <p:cNvPr id="581" name="Shape 58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82" name="Shape 58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3" name="Shape 58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880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02800" y="1293275"/>
            <a:ext cx="8798468" cy="3278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32x32</a:t>
            </a:r>
            <a:r>
              <a:rPr lang="en" sz="3000" b="1" dirty="0"/>
              <a:t>x</a:t>
            </a:r>
            <a:r>
              <a:rPr lang="en" sz="3000" b="1" dirty="0">
                <a:solidFill>
                  <a:srgbClr val="FF9900"/>
                </a:solidFill>
              </a:rPr>
              <a:t>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>
                <a:solidFill>
                  <a:srgbClr val="FF00FF"/>
                </a:solidFill>
              </a:rPr>
              <a:t> 5x5</a:t>
            </a:r>
            <a:r>
              <a:rPr lang="en" sz="3000" dirty="0"/>
              <a:t>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Number of parameters in this layer?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Each filter has </a:t>
            </a:r>
            <a:r>
              <a:rPr lang="en" sz="3000" dirty="0">
                <a:solidFill>
                  <a:srgbClr val="FF00FF"/>
                </a:solidFill>
              </a:rPr>
              <a:t>5*5</a:t>
            </a:r>
            <a:r>
              <a:rPr lang="en" sz="3000" dirty="0"/>
              <a:t>*</a:t>
            </a:r>
            <a:r>
              <a:rPr lang="en" sz="3000" dirty="0">
                <a:solidFill>
                  <a:srgbClr val="FF9900"/>
                </a:solidFill>
              </a:rPr>
              <a:t>3</a:t>
            </a:r>
            <a:r>
              <a:rPr lang="en" sz="3000" dirty="0"/>
              <a:t> + 1 =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 params      </a:t>
            </a:r>
            <a:r>
              <a:rPr lang="en" sz="2000" dirty="0"/>
              <a:t>(+1 for bias)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=&gt;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*</a:t>
            </a: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/>
              <a:t> = </a:t>
            </a:r>
            <a:r>
              <a:rPr lang="en" sz="3000" b="1" dirty="0"/>
              <a:t>760</a:t>
            </a:r>
          </a:p>
        </p:txBody>
      </p:sp>
      <p:sp>
        <p:nvSpPr>
          <p:cNvPr id="591" name="Shape 59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2" name="Shape 59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3" name="Shape 59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13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Solution: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1485555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1459837" y="1296953"/>
            <a:ext cx="6172220" cy="3210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000417" y="1137987"/>
            <a:ext cx="5301462" cy="343943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99">
            <a:extLst>
              <a:ext uri="{FF2B5EF4-FFF2-40B4-BE49-F238E27FC236}">
                <a16:creationId xmlns:a16="http://schemas.microsoft.com/office/drawing/2014/main" id="{7EFC81DA-9F12-9C4D-8A82-FFFDE71871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45" y="617896"/>
            <a:ext cx="8065910" cy="390770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685925" y="9035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K = (powers of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2, P = ? (whatever fits)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1049860" y="1576614"/>
            <a:ext cx="2853068" cy="97283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84725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B</a:t>
            </a:r>
            <a:r>
              <a:rPr lang="en" sz="2400" dirty="0"/>
              <a:t>tw, 1x1 convolutional layers make perfect sense</a:t>
            </a:r>
          </a:p>
        </p:txBody>
      </p:sp>
      <p:sp>
        <p:nvSpPr>
          <p:cNvPr id="614" name="Shape 614"/>
          <p:cNvSpPr/>
          <p:nvPr/>
        </p:nvSpPr>
        <p:spPr>
          <a:xfrm>
            <a:off x="902679" y="1099725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56929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190754" y="33773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593979" y="1941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65779" y="2478375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19479" y="1712825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1x1 CONV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32 filters</a:t>
            </a:r>
          </a:p>
        </p:txBody>
      </p:sp>
      <p:sp>
        <p:nvSpPr>
          <p:cNvPr id="620" name="Shape 620"/>
          <p:cNvSpPr/>
          <p:nvPr/>
        </p:nvSpPr>
        <p:spPr>
          <a:xfrm>
            <a:off x="6074454" y="1099725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096654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54279" y="34535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30354" y="2120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16579" y="2495825"/>
            <a:ext cx="2451275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(each filter has size 1x1x64, and performs a 64-dimensional dot product)</a:t>
            </a:r>
          </a:p>
        </p:txBody>
      </p:sp>
    </p:spTree>
    <p:extLst>
      <p:ext uri="{BB962C8B-B14F-4D97-AF65-F5344CB8AC3E}">
        <p14:creationId xmlns:p14="http://schemas.microsoft.com/office/powerpoint/2010/main" val="1732275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15349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T</a:t>
            </a:r>
            <a:r>
              <a:rPr lang="en" sz="2000" dirty="0"/>
              <a:t>wo more layers to go: POOL/FC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638" y="1628079"/>
            <a:ext cx="4226723" cy="3338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475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Pooling layer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</a:rPr>
              <a:t>Makes the representations smaller and more manageable 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Operates over each activation map independently: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91921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931850" y="900125"/>
            <a:ext cx="2617199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Single depth slice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82857" y="1844280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 with 2x2 filters and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277525" y="47475"/>
            <a:ext cx="8576539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948568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4"/>
            <a:ext cx="6736355" cy="29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1"/>
            <a:ext cx="3029399" cy="14600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950115" y="1734361"/>
            <a:ext cx="2495611" cy="59624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4325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Fully-Connected Layer (FC layer)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400050" lvl="0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Contains neurons that connect to the entire input volume, just as in ordinary Neural Networks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4" y="1649169"/>
            <a:ext cx="6633282" cy="3176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2081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34825" y="126900"/>
            <a:ext cx="7741650" cy="6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Case Study: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34825" y="753400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4917123" cy="891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 filters were 5x5, applied at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Subsampling (Pooling) layers were 2x2, applied at stride 2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i.e. architecture is [CONV-POOL-CONV-POOL-CONV-FC]</a:t>
            </a:r>
          </a:p>
        </p:txBody>
      </p:sp>
    </p:spTree>
    <p:extLst>
      <p:ext uri="{BB962C8B-B14F-4D97-AF65-F5344CB8AC3E}">
        <p14:creationId xmlns:p14="http://schemas.microsoft.com/office/powerpoint/2010/main" val="1928072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7"/>
            <a:ext cx="8428499" cy="1899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Hint: (227-11)/4+1 = 55</a:t>
            </a:r>
          </a:p>
        </p:txBody>
      </p:sp>
    </p:spTree>
    <p:extLst>
      <p:ext uri="{BB962C8B-B14F-4D97-AF65-F5344CB8AC3E}">
        <p14:creationId xmlns:p14="http://schemas.microsoft.com/office/powerpoint/2010/main" val="2386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185125" y="1832437"/>
            <a:ext cx="8428499" cy="2112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total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390394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275855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185125" y="1832437"/>
            <a:ext cx="8428499" cy="18338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1480056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85125" y="1832436"/>
            <a:ext cx="8428499" cy="2129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Hint: (55-3)/2+1 = 27</a:t>
            </a:r>
          </a:p>
        </p:txBody>
      </p:sp>
    </p:spTree>
    <p:extLst>
      <p:ext uri="{BB962C8B-B14F-4D97-AF65-F5344CB8AC3E}">
        <p14:creationId xmlns:p14="http://schemas.microsoft.com/office/powerpoint/2010/main" val="41509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5125" y="1832436"/>
            <a:ext cx="8428499" cy="2190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7312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85125" y="1832436"/>
            <a:ext cx="8428499" cy="212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0</a:t>
            </a:r>
          </a:p>
        </p:txBody>
      </p:sp>
    </p:spTree>
    <p:extLst>
      <p:ext uri="{BB962C8B-B14F-4D97-AF65-F5344CB8AC3E}">
        <p14:creationId xmlns:p14="http://schemas.microsoft.com/office/powerpoint/2010/main" val="1261140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11244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93200" y="1241574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 (simplified) AlexNet architecture: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[55x55x96] </a:t>
            </a:r>
            <a:r>
              <a:rPr lang="en">
                <a:solidFill>
                  <a:srgbClr val="FF0000"/>
                </a:solidFill>
              </a:rPr>
              <a:t>CONV1</a:t>
            </a:r>
            <a:r>
              <a:rPr lang="en"/>
              <a:t>: 96 11x11 filters at stride 4, pad 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[27x27x96] </a:t>
            </a:r>
            <a:r>
              <a:rPr lang="en">
                <a:solidFill>
                  <a:srgbClr val="0000FF"/>
                </a:solidFill>
              </a:rPr>
              <a:t>MAX POOL1</a:t>
            </a:r>
            <a:r>
              <a:rPr lang="en"/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[27x27x96] </a:t>
            </a:r>
            <a:r>
              <a:rPr lang="en">
                <a:solidFill>
                  <a:srgbClr val="38761D"/>
                </a:solidFill>
              </a:rPr>
              <a:t>NORM1:</a:t>
            </a:r>
            <a:r>
              <a:rPr lang="en"/>
              <a:t> 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[27x27x256] </a:t>
            </a:r>
            <a:r>
              <a:rPr lang="en">
                <a:solidFill>
                  <a:srgbClr val="FF0000"/>
                </a:solidFill>
              </a:rPr>
              <a:t>CONV2</a:t>
            </a:r>
            <a:r>
              <a:rPr lang="en"/>
              <a:t>: 256 5x5 filters at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0000FF"/>
                </a:solidFill>
              </a:rPr>
              <a:t>MAX POOL2:</a:t>
            </a:r>
            <a:r>
              <a:rPr lang="en"/>
              <a:t>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38761D"/>
                </a:solidFill>
              </a:rPr>
              <a:t>NORM2: </a:t>
            </a:r>
            <a:r>
              <a:rPr lang="en"/>
              <a:t>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[13x13x384] </a:t>
            </a:r>
            <a:r>
              <a:rPr lang="en">
                <a:solidFill>
                  <a:srgbClr val="FF0000"/>
                </a:solidFill>
              </a:rPr>
              <a:t>CONV3</a:t>
            </a:r>
            <a:r>
              <a:rPr lang="en"/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[13x13x384] </a:t>
            </a:r>
            <a:r>
              <a:rPr lang="en">
                <a:solidFill>
                  <a:srgbClr val="FF0000"/>
                </a:solidFill>
              </a:rPr>
              <a:t>CONV4</a:t>
            </a:r>
            <a:r>
              <a:rPr lang="en">
                <a:solidFill>
                  <a:schemeClr val="dk1"/>
                </a:solidFill>
              </a:rPr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[13x13x256] </a:t>
            </a:r>
            <a:r>
              <a:rPr lang="en">
                <a:solidFill>
                  <a:srgbClr val="FF0000"/>
                </a:solidFill>
              </a:rPr>
              <a:t>CONV5</a:t>
            </a:r>
            <a:r>
              <a:rPr lang="en">
                <a:solidFill>
                  <a:schemeClr val="dk1"/>
                </a:solidFill>
              </a:rPr>
              <a:t>: 256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[6x6x256] </a:t>
            </a:r>
            <a:r>
              <a:rPr lang="en">
                <a:solidFill>
                  <a:srgbClr val="0000FF"/>
                </a:solidFill>
              </a:rPr>
              <a:t>MAX POOL3</a:t>
            </a:r>
            <a:r>
              <a:rPr lang="en">
                <a:solidFill>
                  <a:schemeClr val="dk1"/>
                </a:solidFill>
              </a:rPr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FC6:</a:t>
            </a:r>
            <a:r>
              <a:rPr lang="en">
                <a:solidFill>
                  <a:schemeClr val="dk1"/>
                </a:solidFill>
              </a:rPr>
              <a:t> 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FC7: </a:t>
            </a:r>
            <a:r>
              <a:rPr lang="en">
                <a:solidFill>
                  <a:schemeClr val="dk1"/>
                </a:solidFill>
              </a:rPr>
              <a:t>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[1000] </a:t>
            </a:r>
            <a:r>
              <a:rPr lang="en">
                <a:solidFill>
                  <a:srgbClr val="E69138"/>
                </a:solidFill>
              </a:rPr>
              <a:t>FC8: </a:t>
            </a:r>
            <a:r>
              <a:rPr lang="en">
                <a:solidFill>
                  <a:schemeClr val="dk1"/>
                </a:solidFill>
              </a:rPr>
              <a:t>1000 neurons (class scores)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3" name="Shape 883"/>
          <p:cNvSpPr txBox="1"/>
          <p:nvPr/>
        </p:nvSpPr>
        <p:spPr>
          <a:xfrm>
            <a:off x="5260825" y="1766024"/>
            <a:ext cx="3648044" cy="2623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0000FF"/>
                </a:solidFill>
              </a:rPr>
              <a:t>Details/Retrospectives: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First use of </a:t>
            </a:r>
            <a:r>
              <a:rPr lang="en" dirty="0" err="1">
                <a:solidFill>
                  <a:srgbClr val="0000FF"/>
                </a:solidFill>
              </a:rPr>
              <a:t>ReLU</a:t>
            </a:r>
            <a:endParaRPr lang="en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Used Norm layers (not common anymore)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Heavy 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Batch size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SGD Momentum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Learning rate 1e-2, reduced by 10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rgbClr val="0000FF"/>
                </a:solidFill>
              </a:rPr>
              <a:t>manually when validation accuracy plateaus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L2 weight decay 5e-4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- 7 CNN ensemble: 18.2% -&gt; 16.4%</a:t>
            </a:r>
          </a:p>
        </p:txBody>
      </p:sp>
    </p:spTree>
    <p:extLst>
      <p:ext uri="{BB962C8B-B14F-4D97-AF65-F5344CB8AC3E}">
        <p14:creationId xmlns:p14="http://schemas.microsoft.com/office/powerpoint/2010/main" val="31091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85355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15973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843180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1102501" y="2788007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Best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5" y="998575"/>
            <a:ext cx="3593700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Only 3x3 CONV stride 1, pad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and  2x2 MAX POOL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74493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top 5 error in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</a:rPr>
              <a:t>=</a:t>
            </a:r>
            <a:r>
              <a:rPr lang="en" sz="1800" dirty="0">
                <a:solidFill>
                  <a:srgbClr val="0000FF"/>
                </a:solidFill>
              </a:rPr>
              <a:t>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top 5 error</a:t>
            </a:r>
          </a:p>
        </p:txBody>
      </p:sp>
    </p:spTree>
    <p:extLst>
      <p:ext uri="{BB962C8B-B14F-4D97-AF65-F5344CB8AC3E}">
        <p14:creationId xmlns:p14="http://schemas.microsoft.com/office/powerpoint/2010/main" val="22875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13484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7862099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5" name="Shape 925"/>
          <p:cNvSpPr/>
          <p:nvPr/>
        </p:nvSpPr>
        <p:spPr>
          <a:xfrm>
            <a:off x="8050133" y="29910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8" name="Shape 927">
            <a:extLst>
              <a:ext uri="{FF2B5EF4-FFF2-40B4-BE49-F238E27FC236}">
                <a16:creationId xmlns:a16="http://schemas.microsoft.com/office/drawing/2014/main" id="{42548AEC-F0D8-9744-8607-CB82088BF870}"/>
              </a:ext>
            </a:extLst>
          </p:cNvPr>
          <p:cNvSpPr txBox="1"/>
          <p:nvPr/>
        </p:nvSpPr>
        <p:spPr>
          <a:xfrm>
            <a:off x="85450" y="4287073"/>
            <a:ext cx="693075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</p:spTree>
    <p:extLst>
      <p:ext uri="{BB962C8B-B14F-4D97-AF65-F5344CB8AC3E}">
        <p14:creationId xmlns:p14="http://schemas.microsoft.com/office/powerpoint/2010/main" val="54840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8870550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</a:t>
            </a:r>
            <a:r>
              <a:rPr lang="en" sz="1200" b="1" dirty="0">
                <a:solidFill>
                  <a:srgbClr val="0000FF"/>
                </a:solidFill>
              </a:rPr>
              <a:t>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85450" y="4287073"/>
            <a:ext cx="693075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  <p:sp>
        <p:nvSpPr>
          <p:cNvPr id="8" name="Shape 937">
            <a:extLst>
              <a:ext uri="{FF2B5EF4-FFF2-40B4-BE49-F238E27FC236}">
                <a16:creationId xmlns:a16="http://schemas.microsoft.com/office/drawing/2014/main" id="{E4C27B81-882D-674C-95F4-8B28D4267CC9}"/>
              </a:ext>
            </a:extLst>
          </p:cNvPr>
          <p:cNvSpPr txBox="1"/>
          <p:nvPr/>
        </p:nvSpPr>
        <p:spPr>
          <a:xfrm>
            <a:off x="7161375" y="352445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Note: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Most memory is in early CONV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Most params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in late FC</a:t>
            </a:r>
          </a:p>
        </p:txBody>
      </p:sp>
      <p:cxnSp>
        <p:nvCxnSpPr>
          <p:cNvPr id="9" name="Shape 938">
            <a:extLst>
              <a:ext uri="{FF2B5EF4-FFF2-40B4-BE49-F238E27FC236}">
                <a16:creationId xmlns:a16="http://schemas.microsoft.com/office/drawing/2014/main" id="{2C69ED90-4570-9249-8593-31330EF2E90D}"/>
              </a:ext>
            </a:extLst>
          </p:cNvPr>
          <p:cNvCxnSpPr>
            <a:cxnSpLocks/>
          </p:cNvCxnSpPr>
          <p:nvPr/>
        </p:nvCxnSpPr>
        <p:spPr>
          <a:xfrm flipH="1">
            <a:off x="5004486" y="3317845"/>
            <a:ext cx="2592714" cy="59924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" name="Shape 939">
            <a:extLst>
              <a:ext uri="{FF2B5EF4-FFF2-40B4-BE49-F238E27FC236}">
                <a16:creationId xmlns:a16="http://schemas.microsoft.com/office/drawing/2014/main" id="{7FFA905E-D9C1-764A-BFB4-A2F0BC17D6CB}"/>
              </a:ext>
            </a:extLst>
          </p:cNvPr>
          <p:cNvCxnSpPr/>
          <p:nvPr/>
        </p:nvCxnSpPr>
        <p:spPr>
          <a:xfrm rot="10800000">
            <a:off x="3965174" y="702870"/>
            <a:ext cx="2914200" cy="2477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578279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202618" y="683208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</a:t>
            </a:r>
            <a:r>
              <a:rPr lang="en" i="1" dirty="0" err="1"/>
              <a:t>Szegedy</a:t>
            </a:r>
            <a:r>
              <a:rPr lang="en" i="1" dirty="0"/>
              <a:t>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50"/>
            <a:ext cx="3720725" cy="19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4237850" y="3082075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Inception module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4523100" y="404655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ILSVRC 2014 winner (6.7% top 5 error)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43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08650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 features: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Only 5 million params!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(Removes FC layers completely)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Compared to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less params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more computations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  <p:extLst>
      <p:ext uri="{BB962C8B-B14F-4D97-AF65-F5344CB8AC3E}">
        <p14:creationId xmlns:p14="http://schemas.microsoft.com/office/powerpoint/2010/main" val="1353132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sz="1800" dirty="0"/>
              <a:t>2-3 </a:t>
            </a:r>
            <a:r>
              <a:rPr lang="ro-RO" sz="1800" dirty="0" err="1"/>
              <a:t>weeks</a:t>
            </a:r>
            <a:r>
              <a:rPr lang="ro-RO" sz="1800" dirty="0"/>
              <a:t> of training on 8 GPU </a:t>
            </a:r>
            <a:r>
              <a:rPr lang="ro-RO" sz="1800" dirty="0" err="1"/>
              <a:t>machine</a:t>
            </a:r>
            <a:endParaRPr lang="ro-RO" sz="1800" dirty="0"/>
          </a:p>
          <a:p>
            <a:pPr lvl="0"/>
            <a:endParaRPr lang="ro-RO" sz="1800" dirty="0"/>
          </a:p>
          <a:p>
            <a:pPr lvl="0"/>
            <a:r>
              <a:rPr lang="ro-RO" sz="1800" dirty="0"/>
              <a:t>at </a:t>
            </a:r>
            <a:r>
              <a:rPr lang="ro-RO" sz="1800" dirty="0" err="1"/>
              <a:t>runtime</a:t>
            </a:r>
            <a:r>
              <a:rPr lang="ro-RO" sz="1800" dirty="0"/>
              <a:t>: </a:t>
            </a:r>
            <a:r>
              <a:rPr lang="ro-RO" sz="1800" dirty="0" err="1"/>
              <a:t>faster</a:t>
            </a:r>
            <a:r>
              <a:rPr lang="ro-RO" sz="1800" dirty="0"/>
              <a:t> </a:t>
            </a:r>
            <a:r>
              <a:rPr lang="ro-RO" sz="1800" dirty="0" err="1"/>
              <a:t>than</a:t>
            </a:r>
            <a:r>
              <a:rPr lang="ro-RO" sz="1800" dirty="0"/>
              <a:t> a </a:t>
            </a:r>
            <a:r>
              <a:rPr lang="ro-RO" sz="1800" dirty="0" err="1"/>
              <a:t>VGGNet</a:t>
            </a:r>
            <a:r>
              <a:rPr lang="ro-RO" sz="1800" dirty="0"/>
              <a:t>! (</a:t>
            </a:r>
            <a:r>
              <a:rPr lang="ro-RO" sz="1800" dirty="0" err="1"/>
              <a:t>even</a:t>
            </a:r>
            <a:r>
              <a:rPr lang="ro-RO" sz="1800" dirty="0"/>
              <a:t> </a:t>
            </a:r>
            <a:r>
              <a:rPr lang="ro-RO" sz="1800" dirty="0" err="1"/>
              <a:t>though</a:t>
            </a:r>
            <a:r>
              <a:rPr lang="ro-RO" sz="1800" dirty="0"/>
              <a:t> it </a:t>
            </a:r>
            <a:r>
              <a:rPr lang="ro-RO" sz="1800" dirty="0" err="1"/>
              <a:t>has</a:t>
            </a:r>
            <a:r>
              <a:rPr lang="ro-RO" sz="1800" dirty="0"/>
              <a:t> 8x more </a:t>
            </a:r>
            <a:r>
              <a:rPr lang="ro-RO" sz="1800" dirty="0" err="1"/>
              <a:t>layers</a:t>
            </a:r>
            <a:r>
              <a:rPr lang="ro-RO" sz="1800" dirty="0"/>
              <a:t>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621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FF0000"/>
                </a:solidFill>
              </a:rPr>
              <a:t>Spatial dimension only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Batch Normalization after every CONV layer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Xavier/2 initialization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SGD + momentum (0.9)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Learning rate: 0.1, divided by 10 when validation error plateaus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dk1"/>
                </a:solidFill>
              </a:rPr>
              <a:t>Mini-batch size 256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Weight decay of 1e-5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No dropout used!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051615" y="3955000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This trick is also used in </a:t>
            </a:r>
            <a:r>
              <a:rPr lang="en" sz="1800" dirty="0" err="1">
                <a:solidFill>
                  <a:srgbClr val="FF0000"/>
                </a:solidFill>
              </a:rPr>
              <a:t>GoogLeNet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02663" y="2980224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current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702998"/>
            <a:ext cx="620799" cy="55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425149" y="340500"/>
            <a:ext cx="60735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7745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64950" y="205825"/>
            <a:ext cx="8446199" cy="4687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Summary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 stack CONV, POOL, FC layers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smaller filters and deeper architectures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getting rid of POOL/FC layers (just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Typical architectures look like </a:t>
            </a:r>
          </a:p>
          <a:p>
            <a:pPr lvl="0" rtl="0">
              <a:spcBef>
                <a:spcPts val="0"/>
              </a:spcBef>
            </a:pPr>
            <a:endParaRPr lang="en" sz="1200" b="1" dirty="0"/>
          </a:p>
          <a:p>
            <a:pPr lvl="0" rtl="0">
              <a:spcBef>
                <a:spcPts val="0"/>
              </a:spcBef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</a:pPr>
            <a:endParaRPr lang="en" sz="1200" dirty="0"/>
          </a:p>
          <a:p>
            <a:pPr lvl="0" rtl="0">
              <a:spcBef>
                <a:spcPts val="0"/>
              </a:spcBef>
            </a:pPr>
            <a:r>
              <a:rPr lang="en" sz="2400" dirty="0"/>
              <a:t>where N is usually up to ~5, M is large, 0 &lt;= K &lt;= 2.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… but recent advances such as </a:t>
            </a:r>
            <a:r>
              <a:rPr lang="en" sz="2400" dirty="0" err="1"/>
              <a:t>ResNet</a:t>
            </a:r>
            <a:r>
              <a:rPr lang="en" sz="2400" dirty="0"/>
              <a:t>/</a:t>
            </a:r>
            <a:r>
              <a:rPr lang="en" sz="2400" dirty="0" err="1"/>
              <a:t>GoogLeNet</a:t>
            </a:r>
            <a:r>
              <a:rPr lang="en" sz="2400" dirty="0"/>
              <a:t> challenge this paradigm</a:t>
            </a:r>
          </a:p>
        </p:txBody>
      </p:sp>
    </p:spTree>
    <p:extLst>
      <p:ext uri="{BB962C8B-B14F-4D97-AF65-F5344CB8AC3E}">
        <p14:creationId xmlns:p14="http://schemas.microsoft.com/office/powerpoint/2010/main" val="35110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84dfe6-1747-497f-adeb-3db6e334c90f">
      <Terms xmlns="http://schemas.microsoft.com/office/infopath/2007/PartnerControls"/>
    </lcf76f155ced4ddcb4097134ff3c332f>
    <TaxCatchAll xmlns="7d5a71b3-8300-4331-8b5e-569812e32b7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9B2E0820F0E240A51FF3306D6A27A1" ma:contentTypeVersion="12" ma:contentTypeDescription="Create a new document." ma:contentTypeScope="" ma:versionID="7b713b521391ef70266abca08f2efd25">
  <xsd:schema xmlns:xsd="http://www.w3.org/2001/XMLSchema" xmlns:xs="http://www.w3.org/2001/XMLSchema" xmlns:p="http://schemas.microsoft.com/office/2006/metadata/properties" xmlns:ns2="6484dfe6-1747-497f-adeb-3db6e334c90f" xmlns:ns3="7d5a71b3-8300-4331-8b5e-569812e32b79" targetNamespace="http://schemas.microsoft.com/office/2006/metadata/properties" ma:root="true" ma:fieldsID="0a25cf3d41df027e14c4ce1db0a9224d" ns2:_="" ns3:_="">
    <xsd:import namespace="6484dfe6-1747-497f-adeb-3db6e334c90f"/>
    <xsd:import namespace="7d5a71b3-8300-4331-8b5e-569812e32b7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84dfe6-1747-497f-adeb-3db6e334c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5a71b3-8300-4331-8b5e-569812e32b7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9bfec72-ecdf-4cf1-a963-a5cfefcc546a}" ma:internalName="TaxCatchAll" ma:showField="CatchAllData" ma:web="7d5a71b3-8300-4331-8b5e-569812e32b7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5DB8E-38E9-4E1D-B6E7-7EF89F05940F}">
  <ds:schemaRefs>
    <ds:schemaRef ds:uri="http://schemas.microsoft.com/office/2006/metadata/properties"/>
    <ds:schemaRef ds:uri="http://schemas.microsoft.com/office/infopath/2007/PartnerControls"/>
    <ds:schemaRef ds:uri="6484dfe6-1747-497f-adeb-3db6e334c90f"/>
    <ds:schemaRef ds:uri="7d5a71b3-8300-4331-8b5e-569812e32b79"/>
  </ds:schemaRefs>
</ds:datastoreItem>
</file>

<file path=customXml/itemProps2.xml><?xml version="1.0" encoding="utf-8"?>
<ds:datastoreItem xmlns:ds="http://schemas.openxmlformats.org/officeDocument/2006/customXml" ds:itemID="{B5DB4CF9-CCFA-4C90-A86F-1B8D4FBEBC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84dfe6-1747-497f-adeb-3db6e334c90f"/>
    <ds:schemaRef ds:uri="7d5a71b3-8300-4331-8b5e-569812e32b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F4B5E6-97B3-425F-8CF9-FC88EF03C7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4700</TotalTime>
  <Words>3644</Words>
  <Application>Microsoft Office PowerPoint</Application>
  <PresentationFormat>On-screen Show (16:9)</PresentationFormat>
  <Paragraphs>719</Paragraphs>
  <Slides>91</Slides>
  <Notes>84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240</cp:revision>
  <dcterms:modified xsi:type="dcterms:W3CDTF">2025-06-04T15:42:27Z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0x010100769B2E0820F0E240A51FF3306D6A27A1</vt:lpwstr>
  </property>
  <property fmtid="{D5CDD505-2E9C-101B-9397-08002B2CF9AE}" pid="3" name="MediaServiceImageTags">
    <vt:lpwstr/>
  </property>
</Properties>
</file>